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gJn8WJ4K5pySb5DG2qqJk0qy3E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a78acb8e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da78acb8e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2da78acb8e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da78acb8e6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da78acb8e6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2da78acb8e6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da78acb8e6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da78acb8e6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2da78acb8e6_0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da78acb8e6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da78acb8e6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2da78acb8e6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ddc78d2422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ddc78d2422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2ddc78d2422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da83673c2d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da83673c2d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2da83673c2d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da83673c2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da83673c2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2da83673c2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da83673c2d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da83673c2d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2da83673c2d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TitleHD.png" id="16" name="Google Shape;1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2"/>
          <p:cNvSpPr txBox="1"/>
          <p:nvPr>
            <p:ph type="ctrTitle"/>
          </p:nvPr>
        </p:nvSpPr>
        <p:spPr>
          <a:xfrm>
            <a:off x="3962399" y="1964267"/>
            <a:ext cx="7197726" cy="24214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" type="subTitle"/>
          </p:nvPr>
        </p:nvSpPr>
        <p:spPr>
          <a:xfrm>
            <a:off x="3962399" y="4385732"/>
            <a:ext cx="7197726" cy="1405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l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10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12"/>
          <p:cNvSpPr txBox="1"/>
          <p:nvPr>
            <p:ph idx="10" type="dt"/>
          </p:nvPr>
        </p:nvSpPr>
        <p:spPr>
          <a:xfrm>
            <a:off x="8932558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1" type="ftr"/>
          </p:nvPr>
        </p:nvSpPr>
        <p:spPr>
          <a:xfrm>
            <a:off x="3962399" y="5870575"/>
            <a:ext cx="4893958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12" type="sldNum"/>
          </p:nvPr>
        </p:nvSpPr>
        <p:spPr>
          <a:xfrm>
            <a:off x="10608958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anoramique avec légende">
  <p:cSld name="Image panoramique avec légen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81" name="Google Shape;8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1"/>
          <p:cNvSpPr txBox="1"/>
          <p:nvPr>
            <p:ph type="title"/>
          </p:nvPr>
        </p:nvSpPr>
        <p:spPr>
          <a:xfrm>
            <a:off x="685800" y="4732865"/>
            <a:ext cx="1013142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/>
          <p:nvPr>
            <p:ph idx="2" type="pic"/>
          </p:nvPr>
        </p:nvSpPr>
        <p:spPr>
          <a:xfrm>
            <a:off x="1371600" y="932112"/>
            <a:ext cx="8759827" cy="3164976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84" name="Google Shape;84;p21"/>
          <p:cNvSpPr txBox="1"/>
          <p:nvPr>
            <p:ph idx="1" type="body"/>
          </p:nvPr>
        </p:nvSpPr>
        <p:spPr>
          <a:xfrm>
            <a:off x="685800" y="5299603"/>
            <a:ext cx="10131427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5" name="Google Shape;85;p21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légende">
  <p:cSld name="Titre et légende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89" name="Google Shape;89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2"/>
          <p:cNvSpPr txBox="1"/>
          <p:nvPr>
            <p:ph type="title"/>
          </p:nvPr>
        </p:nvSpPr>
        <p:spPr>
          <a:xfrm>
            <a:off x="685801" y="609601"/>
            <a:ext cx="10131427" cy="3124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685800" y="4343400"/>
            <a:ext cx="10131428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2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2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2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 avec légende">
  <p:cSld name="Citation avec légend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96" name="Google Shape;96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3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i="0" lang="fr-FR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98" name="Google Shape;98;p2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i="0" lang="fr-FR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endParaRPr/>
          </a:p>
        </p:txBody>
      </p:sp>
      <p:sp>
        <p:nvSpPr>
          <p:cNvPr id="99" name="Google Shape;99;p23"/>
          <p:cNvSpPr txBox="1"/>
          <p:nvPr>
            <p:ph type="title"/>
          </p:nvPr>
        </p:nvSpPr>
        <p:spPr>
          <a:xfrm>
            <a:off x="992267" y="609601"/>
            <a:ext cx="95503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3"/>
          <p:cNvSpPr txBox="1"/>
          <p:nvPr>
            <p:ph idx="1" type="body"/>
          </p:nvPr>
        </p:nvSpPr>
        <p:spPr>
          <a:xfrm>
            <a:off x="1097875" y="3352800"/>
            <a:ext cx="933918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alibri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alibri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alibri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23"/>
          <p:cNvSpPr txBox="1"/>
          <p:nvPr>
            <p:ph idx="2" type="body"/>
          </p:nvPr>
        </p:nvSpPr>
        <p:spPr>
          <a:xfrm>
            <a:off x="687465" y="4343400"/>
            <a:ext cx="10152367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3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3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e nom">
  <p:cSld name="Carte nom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06" name="Google Shape;10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4"/>
          <p:cNvSpPr txBox="1"/>
          <p:nvPr>
            <p:ph type="title"/>
          </p:nvPr>
        </p:nvSpPr>
        <p:spPr>
          <a:xfrm>
            <a:off x="685802" y="3308581"/>
            <a:ext cx="10131425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4"/>
          <p:cNvSpPr txBox="1"/>
          <p:nvPr>
            <p:ph idx="1" type="body"/>
          </p:nvPr>
        </p:nvSpPr>
        <p:spPr>
          <a:xfrm>
            <a:off x="685801" y="4777381"/>
            <a:ext cx="10131426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4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e nom citation">
  <p:cSld name="Carte nom citation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13" name="Google Shape;11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5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i="0" lang="fr-FR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15" name="Google Shape;115;p25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i="0" lang="fr-FR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endParaRPr/>
          </a:p>
        </p:txBody>
      </p:sp>
      <p:sp>
        <p:nvSpPr>
          <p:cNvPr id="116" name="Google Shape;116;p25"/>
          <p:cNvSpPr txBox="1"/>
          <p:nvPr>
            <p:ph type="title"/>
          </p:nvPr>
        </p:nvSpPr>
        <p:spPr>
          <a:xfrm>
            <a:off x="992267" y="609601"/>
            <a:ext cx="95503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5"/>
          <p:cNvSpPr txBox="1"/>
          <p:nvPr>
            <p:ph idx="1" type="body"/>
          </p:nvPr>
        </p:nvSpPr>
        <p:spPr>
          <a:xfrm>
            <a:off x="685800" y="3886200"/>
            <a:ext cx="10135436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5"/>
          <p:cNvSpPr txBox="1"/>
          <p:nvPr>
            <p:ph idx="2" type="body"/>
          </p:nvPr>
        </p:nvSpPr>
        <p:spPr>
          <a:xfrm>
            <a:off x="685799" y="4775200"/>
            <a:ext cx="10135436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5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rai ou faux">
  <p:cSld name="Vrai ou faux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23" name="Google Shape;123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6"/>
          <p:cNvSpPr txBox="1"/>
          <p:nvPr>
            <p:ph type="title"/>
          </p:nvPr>
        </p:nvSpPr>
        <p:spPr>
          <a:xfrm>
            <a:off x="685801" y="609601"/>
            <a:ext cx="10131427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6"/>
          <p:cNvSpPr txBox="1"/>
          <p:nvPr>
            <p:ph idx="1" type="body"/>
          </p:nvPr>
        </p:nvSpPr>
        <p:spPr>
          <a:xfrm>
            <a:off x="685801" y="3505200"/>
            <a:ext cx="10131428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26"/>
          <p:cNvSpPr txBox="1"/>
          <p:nvPr>
            <p:ph idx="2" type="body"/>
          </p:nvPr>
        </p:nvSpPr>
        <p:spPr>
          <a:xfrm>
            <a:off x="685800" y="4343400"/>
            <a:ext cx="10131428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6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6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 vertical" type="vertTx">
  <p:cSld name="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31" name="Google Shape;131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7"/>
          <p:cNvSpPr txBox="1"/>
          <p:nvPr>
            <p:ph idx="1" type="body"/>
          </p:nvPr>
        </p:nvSpPr>
        <p:spPr>
          <a:xfrm rot="5400000">
            <a:off x="3926947" y="-1099079"/>
            <a:ext cx="3649133" cy="10131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7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7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36" name="Google Shape;136;p27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vertical et texte" type="vertTitleAndTx">
  <p:cSld name="VERTICAL_TITLE_AND_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38" name="Google Shape;138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8"/>
          <p:cNvSpPr txBox="1"/>
          <p:nvPr>
            <p:ph type="title"/>
          </p:nvPr>
        </p:nvSpPr>
        <p:spPr>
          <a:xfrm rot="5400000">
            <a:off x="7147151" y="2121124"/>
            <a:ext cx="5181601" cy="2158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8"/>
          <p:cNvSpPr txBox="1"/>
          <p:nvPr>
            <p:ph idx="1" type="body"/>
          </p:nvPr>
        </p:nvSpPr>
        <p:spPr>
          <a:xfrm rot="5400000">
            <a:off x="2011058" y="-715658"/>
            <a:ext cx="5181600" cy="78321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8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8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8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23" name="Google Shape;2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de section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30" name="Google Shape;3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4"/>
          <p:cNvSpPr txBox="1"/>
          <p:nvPr>
            <p:ph type="title"/>
          </p:nvPr>
        </p:nvSpPr>
        <p:spPr>
          <a:xfrm>
            <a:off x="685800" y="3308581"/>
            <a:ext cx="10131427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" type="body"/>
          </p:nvPr>
        </p:nvSpPr>
        <p:spPr>
          <a:xfrm>
            <a:off x="685799" y="4777381"/>
            <a:ext cx="1013142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 cap="none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14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ux contenus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37" name="Google Shape;3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5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" type="body"/>
          </p:nvPr>
        </p:nvSpPr>
        <p:spPr>
          <a:xfrm>
            <a:off x="685802" y="2142067"/>
            <a:ext cx="4995334" cy="36491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2" type="body"/>
          </p:nvPr>
        </p:nvSpPr>
        <p:spPr>
          <a:xfrm>
            <a:off x="5821895" y="2142067"/>
            <a:ext cx="4995332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5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6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" type="body"/>
          </p:nvPr>
        </p:nvSpPr>
        <p:spPr>
          <a:xfrm>
            <a:off x="973670" y="2218267"/>
            <a:ext cx="470905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6"/>
          <p:cNvSpPr txBox="1"/>
          <p:nvPr>
            <p:ph idx="2" type="body"/>
          </p:nvPr>
        </p:nvSpPr>
        <p:spPr>
          <a:xfrm>
            <a:off x="685801" y="2870201"/>
            <a:ext cx="4996923" cy="2920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3" type="body"/>
          </p:nvPr>
        </p:nvSpPr>
        <p:spPr>
          <a:xfrm>
            <a:off x="6096003" y="2226734"/>
            <a:ext cx="47228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6"/>
          <p:cNvSpPr txBox="1"/>
          <p:nvPr>
            <p:ph idx="4" type="body"/>
          </p:nvPr>
        </p:nvSpPr>
        <p:spPr>
          <a:xfrm>
            <a:off x="5823483" y="2870201"/>
            <a:ext cx="4995334" cy="2920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6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54" name="Google Shape;5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7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60" name="Google Shape;60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8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 avec légende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65" name="Google Shape;6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9"/>
          <p:cNvSpPr txBox="1"/>
          <p:nvPr>
            <p:ph type="title"/>
          </p:nvPr>
        </p:nvSpPr>
        <p:spPr>
          <a:xfrm>
            <a:off x="685800" y="2074333"/>
            <a:ext cx="368088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" type="body"/>
          </p:nvPr>
        </p:nvSpPr>
        <p:spPr>
          <a:xfrm>
            <a:off x="4648201" y="609601"/>
            <a:ext cx="6169026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9"/>
          <p:cNvSpPr txBox="1"/>
          <p:nvPr>
            <p:ph idx="2" type="body"/>
          </p:nvPr>
        </p:nvSpPr>
        <p:spPr>
          <a:xfrm>
            <a:off x="685800" y="3445933"/>
            <a:ext cx="3680885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9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vec légende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73" name="Google Shape;7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0"/>
          <p:cNvSpPr txBox="1"/>
          <p:nvPr>
            <p:ph type="title"/>
          </p:nvPr>
        </p:nvSpPr>
        <p:spPr>
          <a:xfrm>
            <a:off x="685800" y="1600200"/>
            <a:ext cx="6164653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0"/>
          <p:cNvSpPr/>
          <p:nvPr>
            <p:ph idx="2" type="pic"/>
          </p:nvPr>
        </p:nvSpPr>
        <p:spPr>
          <a:xfrm>
            <a:off x="7536253" y="914400"/>
            <a:ext cx="3280974" cy="4572000"/>
          </a:xfrm>
          <a:prstGeom prst="roundRect">
            <a:avLst>
              <a:gd fmla="val 4280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76" name="Google Shape;76;p20"/>
          <p:cNvSpPr txBox="1"/>
          <p:nvPr>
            <p:ph idx="1" type="body"/>
          </p:nvPr>
        </p:nvSpPr>
        <p:spPr>
          <a:xfrm>
            <a:off x="685800" y="2971800"/>
            <a:ext cx="6164653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Relationship Id="rId7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"/>
          <p:cNvSpPr txBox="1"/>
          <p:nvPr>
            <p:ph type="ctrTitle"/>
          </p:nvPr>
        </p:nvSpPr>
        <p:spPr>
          <a:xfrm>
            <a:off x="632651" y="643464"/>
            <a:ext cx="3785181" cy="55710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fr-FR" sz="3800"/>
              <a:t>INITIATION À LA RECHERCHE</a:t>
            </a:r>
            <a:endParaRPr sz="5000"/>
          </a:p>
        </p:txBody>
      </p:sp>
      <p:pic>
        <p:nvPicPr>
          <p:cNvPr descr="Une image contenant texte, Police, capture d’écran, Graphique&#10;&#10;Description générée automatiquement" id="150" name="Google Shape;150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09652" y="748438"/>
            <a:ext cx="1586484" cy="1449718"/>
          </a:xfrm>
          <a:prstGeom prst="roundRect">
            <a:avLst>
              <a:gd fmla="val 10456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pic>
        <p:nvPicPr>
          <p:cNvPr descr="Une image contenant Graphique, cercle, graphisme, Police&#10;&#10;Description générée automatiquement" id="151" name="Google Shape;151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26975" y="1032881"/>
            <a:ext cx="1586484" cy="813073"/>
          </a:xfrm>
          <a:prstGeom prst="roundRect">
            <a:avLst>
              <a:gd fmla="val 10456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pic>
        <p:nvPicPr>
          <p:cNvPr descr="Une image contenant Police, Graphique, logo, graphisme&#10;&#10;Description générée automatiquement" id="152" name="Google Shape;152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036123" y="1108899"/>
            <a:ext cx="1586484" cy="661035"/>
          </a:xfrm>
          <a:prstGeom prst="roundRect">
            <a:avLst>
              <a:gd fmla="val 10456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sp>
        <p:nvSpPr>
          <p:cNvPr id="153" name="Google Shape;153;p1"/>
          <p:cNvSpPr txBox="1"/>
          <p:nvPr>
            <p:ph idx="1" type="subTitle"/>
          </p:nvPr>
        </p:nvSpPr>
        <p:spPr>
          <a:xfrm>
            <a:off x="4709649" y="2496138"/>
            <a:ext cx="6838885" cy="37183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95250" lvl="0" marL="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fr-FR" sz="1500" cap="none"/>
              <a:t>Session 2023-2024</a:t>
            </a:r>
            <a:endParaRPr sz="1500"/>
          </a:p>
          <a:p>
            <a:pPr indent="-95250" lvl="0" marL="0" rtl="0" algn="l"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fr-FR" sz="1500" cap="none"/>
              <a:t>Réalisé par :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fr-FR" sz="1500" cap="none"/>
              <a:t>   </a:t>
            </a:r>
            <a:r>
              <a:rPr lang="fr-FR" sz="1500"/>
              <a:t>-</a:t>
            </a:r>
            <a:r>
              <a:rPr lang="fr-FR" sz="1500" cap="none"/>
              <a:t> Quentin BELUCHE - Sandy GEHIN </a:t>
            </a:r>
            <a:endParaRPr sz="1500"/>
          </a:p>
          <a:p>
            <a:pPr indent="-95250" lvl="0" marL="0" rtl="0" algn="l"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fr-FR" sz="1500" cap="none"/>
              <a:t>Equipe Simbiot :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fr-FR" sz="1500" cap="none"/>
              <a:t>   - S. CONTASSOT-VIVIER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fr-FR" sz="1500" cap="none"/>
              <a:t>   - A. S</a:t>
            </a:r>
            <a:r>
              <a:rPr lang="fr-FR" sz="1500"/>
              <a:t>AINT-JORE</a:t>
            </a:r>
            <a:endParaRPr sz="1500" cap="none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cap="none"/>
          </a:p>
        </p:txBody>
      </p:sp>
      <p:sp>
        <p:nvSpPr>
          <p:cNvPr id="154" name="Google Shape;154;p1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g2da78acb8e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75" y="1921900"/>
            <a:ext cx="5998476" cy="328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2da78acb8e6_0_0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273" name="Google Shape;273;g2da78acb8e6_0_0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ZED2 Nuages de points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g2da78acb8e6_0_0"/>
          <p:cNvSpPr txBox="1"/>
          <p:nvPr/>
        </p:nvSpPr>
        <p:spPr>
          <a:xfrm>
            <a:off x="82625" y="5206350"/>
            <a:ext cx="59985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coloré, capturé à l’écoles des Mines de Nancy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g2da78acb8e6_0_0"/>
          <p:cNvSpPr txBox="1"/>
          <p:nvPr/>
        </p:nvSpPr>
        <p:spPr>
          <a:xfrm>
            <a:off x="6163597" y="5206350"/>
            <a:ext cx="5962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coloré, capturé à l’écoles des Mines de Nancy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6" name="Google Shape;276;g2da78acb8e6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3662" y="1921900"/>
            <a:ext cx="5962279" cy="32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g2da78acb8e6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75" y="1101075"/>
            <a:ext cx="4466350" cy="461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g2da78acb8e6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70200" y="2631550"/>
            <a:ext cx="2885350" cy="30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2da78acb8e6_0_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7774" y="1690113"/>
            <a:ext cx="2777500" cy="402252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2da78acb8e6_0_15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16</a:t>
            </a:r>
            <a:endParaRPr/>
          </a:p>
        </p:txBody>
      </p:sp>
      <p:sp>
        <p:nvSpPr>
          <p:cNvPr id="286" name="Google Shape;286;g2da78acb8e6_0_15"/>
          <p:cNvSpPr txBox="1"/>
          <p:nvPr/>
        </p:nvSpPr>
        <p:spPr>
          <a:xfrm>
            <a:off x="2634200" y="60375"/>
            <a:ext cx="68244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Kinect Nuages de points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g2da78acb8e6_0_15"/>
          <p:cNvSpPr txBox="1"/>
          <p:nvPr/>
        </p:nvSpPr>
        <p:spPr>
          <a:xfrm>
            <a:off x="473800" y="5611200"/>
            <a:ext cx="44181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 de points semi-coloré d’une pièce, capturé dans un des nos appartements.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g2da78acb8e6_0_15"/>
          <p:cNvSpPr txBox="1"/>
          <p:nvPr/>
        </p:nvSpPr>
        <p:spPr>
          <a:xfrm>
            <a:off x="5577825" y="5611200"/>
            <a:ext cx="2777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 d’une chaise.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g2da78acb8e6_0_15"/>
          <p:cNvSpPr txBox="1"/>
          <p:nvPr/>
        </p:nvSpPr>
        <p:spPr>
          <a:xfrm>
            <a:off x="8870175" y="5611200"/>
            <a:ext cx="2885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 d’un sac à dos.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g2da78acb8e6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224" y="2086850"/>
            <a:ext cx="8315543" cy="4349926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g2da78acb8e6_0_9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297" name="Google Shape;297;g2da78acb8e6_0_9"/>
          <p:cNvSpPr txBox="1"/>
          <p:nvPr/>
        </p:nvSpPr>
        <p:spPr>
          <a:xfrm>
            <a:off x="2835900" y="49900"/>
            <a:ext cx="65202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Lidar Nuage de points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g2da78acb8e6_0_9"/>
          <p:cNvSpPr txBox="1"/>
          <p:nvPr/>
        </p:nvSpPr>
        <p:spPr>
          <a:xfrm>
            <a:off x="3517650" y="1184800"/>
            <a:ext cx="5156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capturé par le lidar à l’école des Mines de Nancy.</a:t>
            </a:r>
            <a:endParaRPr sz="2300" u="sng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8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71450" lvl="0" marL="28575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04" name="Google Shape;304;p8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305" name="Google Shape;305;p8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grpSp>
        <p:nvGrpSpPr>
          <p:cNvPr id="306" name="Google Shape;306;p8"/>
          <p:cNvGrpSpPr/>
          <p:nvPr/>
        </p:nvGrpSpPr>
        <p:grpSpPr>
          <a:xfrm>
            <a:off x="1038893" y="3018131"/>
            <a:ext cx="10109856" cy="3208676"/>
            <a:chOff x="134291" y="612"/>
            <a:chExt cx="10109856" cy="3208676"/>
          </a:xfrm>
        </p:grpSpPr>
        <p:sp>
          <p:nvSpPr>
            <p:cNvPr id="307" name="Google Shape;307;p8"/>
            <p:cNvSpPr/>
            <p:nvPr/>
          </p:nvSpPr>
          <p:spPr>
            <a:xfrm>
              <a:off x="134291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615713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 txBox="1"/>
            <p:nvPr/>
          </p:nvSpPr>
          <p:spPr>
            <a:xfrm>
              <a:off x="696297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18100" lIns="118100" spcFirstLastPara="1" rIns="118100" wrap="square" tIns="11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100"/>
                <a:buFont typeface="Calibri"/>
                <a:buNone/>
              </a:pPr>
              <a:r>
                <a:rPr b="0" i="0" lang="fr-FR" sz="3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Exploitation de données 3D, colorimétriques, calibrations, etc (dataset Kitti et module python pykitti).</a:t>
              </a:r>
              <a:endParaRPr b="0" i="0" sz="3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5429930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5911352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 txBox="1"/>
            <p:nvPr/>
          </p:nvSpPr>
          <p:spPr>
            <a:xfrm>
              <a:off x="5991936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18100" lIns="118100" spcFirstLastPara="1" rIns="118100" wrap="square" tIns="11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100"/>
                <a:buFont typeface="Calibri"/>
                <a:buNone/>
              </a:pPr>
              <a:r>
                <a:rPr lang="fr-FR" sz="3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lara craft</a:t>
              </a:r>
              <a:endParaRPr b="0" i="0" sz="3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3" name="Google Shape;313;p8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Mises en Œuvre Expérimentales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g2da78acb8e6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6237" y="1902963"/>
            <a:ext cx="6487499" cy="221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g2da78acb8e6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0426" y="4588150"/>
            <a:ext cx="8251150" cy="190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g2da78acb8e6_0_21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322" name="Google Shape;322;g2da78acb8e6_0_21"/>
          <p:cNvSpPr txBox="1"/>
          <p:nvPr/>
        </p:nvSpPr>
        <p:spPr>
          <a:xfrm>
            <a:off x="3037875" y="62975"/>
            <a:ext cx="5884200" cy="112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Kitti Nuage de points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g2da78acb8e6_0_21"/>
          <p:cNvSpPr txBox="1"/>
          <p:nvPr/>
        </p:nvSpPr>
        <p:spPr>
          <a:xfrm>
            <a:off x="50125" y="2210325"/>
            <a:ext cx="27288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Scène avec l’affichage de la 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profondeur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issue du lidar.</a:t>
            </a:r>
            <a:endParaRPr sz="2300" u="sng"/>
          </a:p>
        </p:txBody>
      </p:sp>
      <p:sp>
        <p:nvSpPr>
          <p:cNvPr id="324" name="Google Shape;324;g2da78acb8e6_0_21"/>
          <p:cNvSpPr txBox="1"/>
          <p:nvPr/>
        </p:nvSpPr>
        <p:spPr>
          <a:xfrm>
            <a:off x="-24275" y="4562800"/>
            <a:ext cx="19947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uage de points coloré issu de l’image ci-dessus et du lidar. </a:t>
            </a:r>
            <a:endParaRPr sz="2300" u="sng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ddc78d2422_1_0"/>
          <p:cNvSpPr txBox="1"/>
          <p:nvPr>
            <p:ph type="title"/>
          </p:nvPr>
        </p:nvSpPr>
        <p:spPr>
          <a:xfrm>
            <a:off x="4415100" y="116725"/>
            <a:ext cx="3361800" cy="107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Lara Craft</a:t>
            </a:r>
            <a:endParaRPr sz="4400"/>
          </a:p>
        </p:txBody>
      </p:sp>
      <p:sp>
        <p:nvSpPr>
          <p:cNvPr id="331" name="Google Shape;331;g2ddc78d2422_1_0"/>
          <p:cNvSpPr txBox="1"/>
          <p:nvPr/>
        </p:nvSpPr>
        <p:spPr>
          <a:xfrm>
            <a:off x="492825" y="5264100"/>
            <a:ext cx="2936700" cy="8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Nuage de points coloré à partir des 3 images du dessus</a:t>
            </a:r>
            <a:endParaRPr sz="18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g2ddc78d2422_1_0"/>
          <p:cNvSpPr txBox="1"/>
          <p:nvPr/>
        </p:nvSpPr>
        <p:spPr>
          <a:xfrm>
            <a:off x="492825" y="1342250"/>
            <a:ext cx="224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 RGB de devant</a:t>
            </a:r>
            <a:endParaRPr sz="18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g2ddc78d2422_1_0"/>
          <p:cNvSpPr txBox="1"/>
          <p:nvPr/>
        </p:nvSpPr>
        <p:spPr>
          <a:xfrm>
            <a:off x="4278375" y="1279250"/>
            <a:ext cx="29367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 RGB de côté</a:t>
            </a:r>
            <a:endParaRPr sz="18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g2ddc78d2422_1_0"/>
          <p:cNvSpPr txBox="1"/>
          <p:nvPr/>
        </p:nvSpPr>
        <p:spPr>
          <a:xfrm>
            <a:off x="8756625" y="1279250"/>
            <a:ext cx="29367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 RGB de derrière</a:t>
            </a:r>
            <a:endParaRPr sz="18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9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340" name="Google Shape;340;p9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grpSp>
        <p:nvGrpSpPr>
          <p:cNvPr id="341" name="Google Shape;341;p9"/>
          <p:cNvGrpSpPr/>
          <p:nvPr/>
        </p:nvGrpSpPr>
        <p:grpSpPr>
          <a:xfrm>
            <a:off x="216100" y="2844650"/>
            <a:ext cx="11759809" cy="2449347"/>
            <a:chOff x="0" y="524133"/>
            <a:chExt cx="10378439" cy="2161634"/>
          </a:xfrm>
        </p:grpSpPr>
        <p:sp>
          <p:nvSpPr>
            <p:cNvPr id="342" name="Google Shape;342;p9"/>
            <p:cNvSpPr/>
            <p:nvPr/>
          </p:nvSpPr>
          <p:spPr>
            <a:xfrm>
              <a:off x="0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324326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 txBox="1"/>
            <p:nvPr/>
          </p:nvSpPr>
          <p:spPr>
            <a:xfrm>
              <a:off x="378614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- Lidar :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simple, efficace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2400"/>
            </a:p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- ZED2 : tout en un,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imparfait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2400"/>
            </a:p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- Kinect : tout en un, bon marché et efficace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2400"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3567588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3891915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 txBox="1"/>
            <p:nvPr/>
          </p:nvSpPr>
          <p:spPr>
            <a:xfrm>
              <a:off x="3946203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Application de l’algorithme entre le lidar et une caméra.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7135177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7459503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 txBox="1"/>
            <p:nvPr/>
          </p:nvSpPr>
          <p:spPr>
            <a:xfrm>
              <a:off x="7513791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Placer le lidar et la caméra sur un chien robot comme le spot de Boston Dynamics par exemple.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1" name="Google Shape;351;p9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Résultats et Perspectives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0"/>
          <p:cNvSpPr txBox="1"/>
          <p:nvPr>
            <p:ph idx="1" type="body"/>
          </p:nvPr>
        </p:nvSpPr>
        <p:spPr>
          <a:xfrm>
            <a:off x="1030287" y="2099522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sz="2400"/>
              <a:t>MERCI DE VOTRE ATTENTION</a:t>
            </a:r>
            <a:endParaRPr sz="2400"/>
          </a:p>
        </p:txBody>
      </p:sp>
      <p:sp>
        <p:nvSpPr>
          <p:cNvPr id="357" name="Google Shape;357;p10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358" name="Google Shape;358;p10"/>
          <p:cNvSpPr txBox="1"/>
          <p:nvPr/>
        </p:nvSpPr>
        <p:spPr>
          <a:xfrm>
            <a:off x="1009494" y="2219577"/>
            <a:ext cx="10173010" cy="1554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b="1" i="0" lang="fr-FR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</a:t>
            </a:r>
            <a:endParaRPr sz="4400"/>
          </a:p>
        </p:txBody>
      </p:sp>
      <p:sp>
        <p:nvSpPr>
          <p:cNvPr id="359" name="Google Shape;359;p10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"/>
          <p:cNvSpPr txBox="1"/>
          <p:nvPr>
            <p:ph idx="1" type="body"/>
          </p:nvPr>
        </p:nvSpPr>
        <p:spPr>
          <a:xfrm>
            <a:off x="1030282" y="1604433"/>
            <a:ext cx="10131300" cy="3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fr-FR" sz="2400"/>
              <a:t>Développement d’un Scanner 3D dense avec couleurs.</a:t>
            </a:r>
            <a:endParaRPr sz="1400"/>
          </a:p>
        </p:txBody>
      </p:sp>
      <p:sp>
        <p:nvSpPr>
          <p:cNvPr id="160" name="Google Shape;160;p2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161" name="Google Shape;161;p2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Sujet</a:t>
            </a:r>
            <a:endParaRPr sz="4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grpSp>
        <p:nvGrpSpPr>
          <p:cNvPr id="167" name="Google Shape;167;p3"/>
          <p:cNvGrpSpPr/>
          <p:nvPr/>
        </p:nvGrpSpPr>
        <p:grpSpPr>
          <a:xfrm>
            <a:off x="2009177" y="2362635"/>
            <a:ext cx="8041648" cy="2132719"/>
            <a:chOff x="2088989" y="626110"/>
            <a:chExt cx="8041648" cy="2132719"/>
          </a:xfrm>
        </p:grpSpPr>
        <p:sp>
          <p:nvSpPr>
            <p:cNvPr id="168" name="Google Shape;168;p3"/>
            <p:cNvSpPr/>
            <p:nvPr/>
          </p:nvSpPr>
          <p:spPr>
            <a:xfrm>
              <a:off x="2435408" y="626110"/>
              <a:ext cx="1084200" cy="1084200"/>
            </a:xfrm>
            <a:prstGeom prst="round2DiagRect">
              <a:avLst>
                <a:gd fmla="val 29727" name="adj1"/>
                <a:gd fmla="val 0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666687" y="857239"/>
              <a:ext cx="621900" cy="6219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 txBox="1"/>
            <p:nvPr/>
          </p:nvSpPr>
          <p:spPr>
            <a:xfrm>
              <a:off x="2088989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alibri"/>
                <a:buNone/>
              </a:pP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CONTEXTE &amp; OBJECTIFS</a:t>
              </a:r>
              <a:endPara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4523682" y="626110"/>
              <a:ext cx="1084200" cy="1084200"/>
            </a:xfrm>
            <a:prstGeom prst="round2DiagRect">
              <a:avLst>
                <a:gd fmla="val 29727" name="adj1"/>
                <a:gd fmla="val 0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4754711" y="857139"/>
              <a:ext cx="621900" cy="6219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4177138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 txBox="1"/>
            <p:nvPr/>
          </p:nvSpPr>
          <p:spPr>
            <a:xfrm>
              <a:off x="4177138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alibri"/>
                <a:buNone/>
              </a:pP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ÉTUDE</a:t>
              </a:r>
              <a:r>
                <a:rPr lang="fr-FR" sz="1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</a:t>
              </a: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BIBLIOGRAPHIQUES</a:t>
              </a:r>
              <a:endPara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6611831" y="626110"/>
              <a:ext cx="1084200" cy="1084200"/>
            </a:xfrm>
            <a:prstGeom prst="round2DiagRect">
              <a:avLst>
                <a:gd fmla="val 29727" name="adj1"/>
                <a:gd fmla="val 0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6265287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 txBox="1"/>
            <p:nvPr/>
          </p:nvSpPr>
          <p:spPr>
            <a:xfrm>
              <a:off x="6265287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alibri"/>
                <a:buNone/>
              </a:pP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MISE</a:t>
              </a:r>
              <a:r>
                <a:rPr lang="fr-FR" sz="1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</a:t>
              </a: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EN ŒUVRE EXPÉRIMENTALES</a:t>
              </a:r>
              <a:endPara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8699981" y="626110"/>
              <a:ext cx="1084200" cy="1084200"/>
            </a:xfrm>
            <a:prstGeom prst="round2DiagRect">
              <a:avLst>
                <a:gd fmla="val 29727" name="adj1"/>
                <a:gd fmla="val 0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931010" y="857139"/>
              <a:ext cx="621900" cy="6219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8353437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 txBox="1"/>
            <p:nvPr/>
          </p:nvSpPr>
          <p:spPr>
            <a:xfrm>
              <a:off x="8353437" y="2047829"/>
              <a:ext cx="1777200" cy="71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500"/>
                <a:buFont typeface="Calibri"/>
                <a:buNone/>
              </a:pPr>
              <a:r>
                <a:rPr b="0" i="0" lang="fr-FR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RÉSULTATS ET PERSPECTIVES</a:t>
              </a:r>
              <a:endPara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6842987" y="857139"/>
              <a:ext cx="621900" cy="62190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3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Plan</a:t>
            </a:r>
            <a:endParaRPr sz="4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71450" lvl="0" marL="28575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89" name="Google Shape;189;p4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b="0" i="0" lang="fr-FR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Contexte &amp; Objectifs</a:t>
            </a:r>
            <a:endParaRPr sz="4400"/>
          </a:p>
        </p:txBody>
      </p:sp>
      <p:sp>
        <p:nvSpPr>
          <p:cNvPr id="190" name="Google Shape;190;p4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grpSp>
        <p:nvGrpSpPr>
          <p:cNvPr id="191" name="Google Shape;191;p4"/>
          <p:cNvGrpSpPr/>
          <p:nvPr/>
        </p:nvGrpSpPr>
        <p:grpSpPr>
          <a:xfrm>
            <a:off x="1041068" y="2762856"/>
            <a:ext cx="10109856" cy="3208676"/>
            <a:chOff x="134291" y="612"/>
            <a:chExt cx="10109856" cy="3208676"/>
          </a:xfrm>
        </p:grpSpPr>
        <p:sp>
          <p:nvSpPr>
            <p:cNvPr id="192" name="Google Shape;192;p4"/>
            <p:cNvSpPr/>
            <p:nvPr/>
          </p:nvSpPr>
          <p:spPr>
            <a:xfrm>
              <a:off x="134291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615713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0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4"/>
            <p:cNvSpPr txBox="1"/>
            <p:nvPr/>
          </p:nvSpPr>
          <p:spPr>
            <a:xfrm>
              <a:off x="696297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18100" lIns="118100" spcFirstLastPara="1" rIns="118100" wrap="square" tIns="11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100"/>
                <a:buFont typeface="Calibri"/>
                <a:buNone/>
              </a:pP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Intégration 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ans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système NAPS et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du robot quadrupède SPOT.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5429930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5911352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0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 txBox="1"/>
            <p:nvPr/>
          </p:nvSpPr>
          <p:spPr>
            <a:xfrm>
              <a:off x="5991936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18100" lIns="118100" spcFirstLastPara="1" rIns="118100" wrap="square" tIns="11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1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Objectifs du projet :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Colorier un nuage de point 3D à partir d’une photo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g2da83673c2d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475" y="952987"/>
            <a:ext cx="6190032" cy="495202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2da83673c2d_0_13"/>
          <p:cNvSpPr txBox="1"/>
          <p:nvPr/>
        </p:nvSpPr>
        <p:spPr>
          <a:xfrm>
            <a:off x="2870238" y="408950"/>
            <a:ext cx="5878500" cy="6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 d’un </a:t>
            </a: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chien</a:t>
            </a:r>
            <a:r>
              <a:rPr lang="fr-FR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robot “Spot” à l’écoles des Mines de Nancy.</a:t>
            </a:r>
            <a:endParaRPr sz="15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2da83673c2d_0_13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206" name="Google Shape;206;g2da83673c2d_0_13"/>
          <p:cNvSpPr txBox="1"/>
          <p:nvPr/>
        </p:nvSpPr>
        <p:spPr>
          <a:xfrm>
            <a:off x="2651050" y="5905025"/>
            <a:ext cx="5789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 : https://www.vosgesmatin.fr/science-et-technologie/2020/09/29/mines-nancy-adopte-scar-le-chien-robot-aux-capacites-inouies-ywfu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71450" lvl="0" marL="28575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12" name="Google Shape;212;p6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213" name="Google Shape;213;p6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grpSp>
        <p:nvGrpSpPr>
          <p:cNvPr id="214" name="Google Shape;214;p6"/>
          <p:cNvGrpSpPr/>
          <p:nvPr/>
        </p:nvGrpSpPr>
        <p:grpSpPr>
          <a:xfrm>
            <a:off x="1038893" y="3018131"/>
            <a:ext cx="10109856" cy="3208676"/>
            <a:chOff x="134291" y="612"/>
            <a:chExt cx="10109856" cy="3208676"/>
          </a:xfrm>
        </p:grpSpPr>
        <p:sp>
          <p:nvSpPr>
            <p:cNvPr id="215" name="Google Shape;215;p6"/>
            <p:cNvSpPr/>
            <p:nvPr/>
          </p:nvSpPr>
          <p:spPr>
            <a:xfrm>
              <a:off x="134291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615713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0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 txBox="1"/>
            <p:nvPr/>
          </p:nvSpPr>
          <p:spPr>
            <a:xfrm>
              <a:off x="696297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Étude bibliographique sur les différentes méthodes de capture 3D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5429930" y="612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5911352" y="457963"/>
              <a:ext cx="4332795" cy="2751325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0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 txBox="1"/>
            <p:nvPr/>
          </p:nvSpPr>
          <p:spPr>
            <a:xfrm>
              <a:off x="5991936" y="538547"/>
              <a:ext cx="4171627" cy="2590157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Étude bibliographique sur le coloriage de points 3D avec une caméra.</a:t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1" name="Google Shape;221;p6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Études Bibliographiques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g2da83673c2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675" y="3607475"/>
            <a:ext cx="4569700" cy="294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2da83673c2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6912" y="129175"/>
            <a:ext cx="6585075" cy="252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2da83673c2d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6317" y="3607475"/>
            <a:ext cx="4778683" cy="294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2da83673c2d_0_0"/>
          <p:cNvSpPr txBox="1"/>
          <p:nvPr/>
        </p:nvSpPr>
        <p:spPr>
          <a:xfrm>
            <a:off x="8186713" y="2974538"/>
            <a:ext cx="26379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Lumière structurée</a:t>
            </a:r>
            <a:endParaRPr b="1"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2da83673c2d_0_0"/>
          <p:cNvSpPr txBox="1"/>
          <p:nvPr/>
        </p:nvSpPr>
        <p:spPr>
          <a:xfrm>
            <a:off x="327200" y="1043537"/>
            <a:ext cx="20697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Balayage Laser</a:t>
            </a:r>
            <a:endParaRPr b="1"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2da83673c2d_0_0"/>
          <p:cNvSpPr txBox="1"/>
          <p:nvPr/>
        </p:nvSpPr>
        <p:spPr>
          <a:xfrm>
            <a:off x="1582925" y="2974538"/>
            <a:ext cx="18312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Stéréovision</a:t>
            </a:r>
            <a:endParaRPr b="1"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2da83673c2d_0_0"/>
          <p:cNvSpPr txBox="1"/>
          <p:nvPr/>
        </p:nvSpPr>
        <p:spPr>
          <a:xfrm>
            <a:off x="117575" y="6553625"/>
            <a:ext cx="5691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source: https://www.researchgate.net/figure/Human-eyes-perceive-differences-d-in-the-relative-horizontal-position-of-objects-which_fig4_361755243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2da83673c2d_0_0"/>
          <p:cNvSpPr txBox="1"/>
          <p:nvPr/>
        </p:nvSpPr>
        <p:spPr>
          <a:xfrm>
            <a:off x="7052900" y="6553625"/>
            <a:ext cx="5691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https://www.researchgate.net/figure/Principle-of-structured-lightMoviMED-2018_fig3_358090768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g2da83673c2d_0_0"/>
          <p:cNvSpPr txBox="1"/>
          <p:nvPr/>
        </p:nvSpPr>
        <p:spPr>
          <a:xfrm>
            <a:off x="2324400" y="2657200"/>
            <a:ext cx="5691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https://bitfab.io/blog/types-of-3d-scanning/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2da83673c2d_0_0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g2da83673c2d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100" y="721725"/>
            <a:ext cx="8917802" cy="32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2da83673c2d_2_0"/>
          <p:cNvSpPr txBox="1"/>
          <p:nvPr/>
        </p:nvSpPr>
        <p:spPr>
          <a:xfrm>
            <a:off x="8496975" y="3986475"/>
            <a:ext cx="2357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 : https://stanford.edu/~rqi/frustum-pointnets/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4" name="Google Shape;244;g2da83673c2d_2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0300" y="3986475"/>
            <a:ext cx="5040850" cy="278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2da83673c2d_2_0"/>
          <p:cNvSpPr txBox="1"/>
          <p:nvPr/>
        </p:nvSpPr>
        <p:spPr>
          <a:xfrm>
            <a:off x="8435900" y="6492250"/>
            <a:ext cx="2810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 : https://www.nature.com/articles/s41598-023-34479-z</a:t>
            </a:r>
            <a:endParaRPr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da83673c2d_2_0"/>
          <p:cNvSpPr txBox="1"/>
          <p:nvPr/>
        </p:nvSpPr>
        <p:spPr>
          <a:xfrm>
            <a:off x="4038600" y="649224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sp>
        <p:nvSpPr>
          <p:cNvPr id="247" name="Google Shape;247;g2da83673c2d_2_0"/>
          <p:cNvSpPr txBox="1"/>
          <p:nvPr/>
        </p:nvSpPr>
        <p:spPr>
          <a:xfrm>
            <a:off x="3147900" y="101075"/>
            <a:ext cx="5896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assage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d’une image 2D en un nuage de points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2da83673c2d_2_0"/>
          <p:cNvSpPr txBox="1"/>
          <p:nvPr/>
        </p:nvSpPr>
        <p:spPr>
          <a:xfrm>
            <a:off x="49100" y="4934588"/>
            <a:ext cx="3271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fr-FR" sz="23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assage d’une scène 2D à un nuage de points coloré</a:t>
            </a:r>
            <a:endParaRPr sz="23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/10</a:t>
            </a:r>
            <a:endParaRPr/>
          </a:p>
        </p:txBody>
      </p:sp>
      <p:sp>
        <p:nvSpPr>
          <p:cNvPr id="254" name="Google Shape;254;p7"/>
          <p:cNvSpPr txBox="1"/>
          <p:nvPr/>
        </p:nvSpPr>
        <p:spPr>
          <a:xfrm>
            <a:off x="4038600" y="6492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fr-FR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/1</a:t>
            </a:r>
            <a:r>
              <a:rPr lang="fr-F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/>
          </a:p>
        </p:txBody>
      </p:sp>
      <p:grpSp>
        <p:nvGrpSpPr>
          <p:cNvPr id="255" name="Google Shape;255;p7"/>
          <p:cNvGrpSpPr/>
          <p:nvPr/>
        </p:nvGrpSpPr>
        <p:grpSpPr>
          <a:xfrm>
            <a:off x="906780" y="3132351"/>
            <a:ext cx="10378439" cy="2161634"/>
            <a:chOff x="0" y="524133"/>
            <a:chExt cx="10378439" cy="2161634"/>
          </a:xfrm>
        </p:grpSpPr>
        <p:sp>
          <p:nvSpPr>
            <p:cNvPr id="256" name="Google Shape;256;p7"/>
            <p:cNvSpPr/>
            <p:nvPr/>
          </p:nvSpPr>
          <p:spPr>
            <a:xfrm>
              <a:off x="0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324326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7"/>
            <p:cNvSpPr txBox="1"/>
            <p:nvPr/>
          </p:nvSpPr>
          <p:spPr>
            <a:xfrm>
              <a:off x="378614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Expérimentations avec la caméra Stereolabs ZED2.</a:t>
              </a:r>
              <a:endParaRPr sz="2400"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3567588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3891915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7"/>
            <p:cNvSpPr txBox="1"/>
            <p:nvPr/>
          </p:nvSpPr>
          <p:spPr>
            <a:xfrm>
              <a:off x="3946203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Expérimentations avec le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Li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dar Velodyne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uck </a:t>
              </a:r>
              <a:r>
                <a:rPr lang="fr-FR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</a:t>
              </a: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ite.</a:t>
              </a:r>
              <a:endParaRPr sz="2400"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7135177" y="52413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rgbClr val="16266C"/>
            </a:solidFill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7459503" y="832243"/>
              <a:ext cx="2918936" cy="1853524"/>
            </a:xfrm>
            <a:prstGeom prst="roundRect">
              <a:avLst>
                <a:gd fmla="val 10000" name="adj"/>
              </a:avLst>
            </a:prstGeom>
            <a:solidFill>
              <a:schemeClr val="lt2">
                <a:alpha val="89803"/>
              </a:schemeClr>
            </a:solidFill>
            <a:ln cap="rnd" cmpd="sng" w="19050">
              <a:solidFill>
                <a:srgbClr val="16266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 txBox="1"/>
            <p:nvPr/>
          </p:nvSpPr>
          <p:spPr>
            <a:xfrm>
              <a:off x="7513791" y="886531"/>
              <a:ext cx="2810360" cy="1744948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b="0" i="0" lang="fr-FR" sz="2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Expérimentations avec la Microsoft Kinect V1.</a:t>
              </a:r>
              <a:endParaRPr sz="2400"/>
            </a:p>
          </p:txBody>
        </p:sp>
      </p:grpSp>
      <p:sp>
        <p:nvSpPr>
          <p:cNvPr id="265" name="Google Shape;265;p7"/>
          <p:cNvSpPr txBox="1"/>
          <p:nvPr/>
        </p:nvSpPr>
        <p:spPr>
          <a:xfrm>
            <a:off x="893468" y="322523"/>
            <a:ext cx="1017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fr-FR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Mises en Œuvre Expérimentales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éleste">
  <a:themeElements>
    <a:clrScheme name="Céleste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2024-01-11T13:52:00Z</dcterms:created>
  <dc:creator>quentin beluche</dc:creator>
</cp:coreProperties>
</file>